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</p:sldMasterIdLst>
  <p:sldIdLst>
    <p:sldId id="256" r:id="rId3"/>
    <p:sldId id="279" r:id="rId4"/>
    <p:sldId id="257" r:id="rId5"/>
    <p:sldId id="283" r:id="rId6"/>
    <p:sldId id="260" r:id="rId7"/>
    <p:sldId id="285" r:id="rId8"/>
    <p:sldId id="297" r:id="rId9"/>
    <p:sldId id="284" r:id="rId10"/>
    <p:sldId id="286" r:id="rId11"/>
    <p:sldId id="287" r:id="rId12"/>
    <p:sldId id="295" r:id="rId13"/>
    <p:sldId id="294" r:id="rId14"/>
    <p:sldId id="293" r:id="rId15"/>
    <p:sldId id="292" r:id="rId16"/>
    <p:sldId id="291" r:id="rId17"/>
    <p:sldId id="290" r:id="rId18"/>
    <p:sldId id="288" r:id="rId19"/>
    <p:sldId id="296" r:id="rId20"/>
  </p:sldIdLst>
  <p:sldSz cx="9144000" cy="6858000" type="screen4x3"/>
  <p:notesSz cx="7559675" cy="106918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439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1674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457200" y="219600"/>
            <a:ext cx="8229240" cy="1253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  <p:transition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219600"/>
            <a:ext cx="8229240" cy="1253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  <p:transition>
    <p:dissolv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457200" y="219600"/>
            <a:ext cx="8229240" cy="1253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pic>
        <p:nvPicPr>
          <p:cNvPr id="34" name="Рисунок 3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  <p:pic>
        <p:nvPicPr>
          <p:cNvPr id="35" name="Рисунок 3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>
    <p:dissolv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dissolv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457200" y="219600"/>
            <a:ext cx="8229240" cy="1253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39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6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  <p:transition>
    <p:dissolv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457200" y="219600"/>
            <a:ext cx="8229240" cy="1253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4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  <p:transition>
    <p:dissolv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457200" y="219600"/>
            <a:ext cx="8229240" cy="1253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4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  <p:transition>
    <p:dissolv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457200" y="219600"/>
            <a:ext cx="8229240" cy="1253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  <p:transition>
    <p:dissolv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82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  <p:transition>
    <p:dissolv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457200" y="219600"/>
            <a:ext cx="8229240" cy="1253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4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49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50" name="PlaceHolder 4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  <p:transition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457200" y="219600"/>
            <a:ext cx="8229240" cy="1253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6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  <p:transition>
    <p:dissolv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457200" y="219600"/>
            <a:ext cx="8229240" cy="1253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5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5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54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  <p:transition>
    <p:dissolv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457200" y="219600"/>
            <a:ext cx="8229240" cy="1253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  <p:transition>
    <p:dissolv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457200" y="219600"/>
            <a:ext cx="8229240" cy="1253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  <p:transition>
    <p:dissolv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title"/>
          </p:nvPr>
        </p:nvSpPr>
        <p:spPr>
          <a:xfrm>
            <a:off x="457200" y="219600"/>
            <a:ext cx="8229240" cy="1253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6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6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65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66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  <p:transition>
    <p:dissolv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457200" y="219600"/>
            <a:ext cx="8229240" cy="1253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pic>
        <p:nvPicPr>
          <p:cNvPr id="70" name="Рисунок 6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  <p:pic>
        <p:nvPicPr>
          <p:cNvPr id="71" name="Рисунок 70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457200" y="219600"/>
            <a:ext cx="8229240" cy="1253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  <p:transition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457200" y="219600"/>
            <a:ext cx="8229240" cy="1253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  <p:transition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219600"/>
            <a:ext cx="8229240" cy="1253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  <p:transition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82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  <p:transition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457200" y="219600"/>
            <a:ext cx="8229240" cy="1253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  <p:transition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457200" y="219600"/>
            <a:ext cx="8229240" cy="1253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  <p:transition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457200" y="219600"/>
            <a:ext cx="8229240" cy="1253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  <p:transition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ru-RU" sz="4400">
                <a:latin typeface="Arial"/>
              </a:rPr>
              <a:t>Для правки текста заголовка щелкните мышью</a:t>
            </a:r>
            <a:endParaRPr/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pPr>
              <a:buSzPct val="45000"/>
              <a:buFont typeface="StarSymbol"/>
              <a:buChar char=""/>
            </a:pPr>
            <a:r>
              <a:rPr lang="ru-RU" sz="3200">
                <a:latin typeface="Arial"/>
              </a:rPr>
              <a:t>Для правки структуры щелкните мышью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ru-RU" sz="2800">
                <a:latin typeface="Arial"/>
              </a:rPr>
              <a:t>Второй уровень структуры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ru-RU" sz="2400">
                <a:latin typeface="Arial"/>
              </a:rPr>
              <a:t>Третий уровень структуры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ru-RU" sz="2000">
                <a:latin typeface="Arial"/>
              </a:rPr>
              <a:t>Четвёртый уровень структуры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ru-RU" sz="2000">
                <a:latin typeface="Arial"/>
              </a:rPr>
              <a:t>Пятый уровень структуры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ru-RU" sz="2000">
                <a:latin typeface="Arial"/>
              </a:rPr>
              <a:t>Шестой уровень структуры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ru-RU" sz="2000">
                <a:latin typeface="Arial"/>
              </a:rPr>
              <a:t>Седьмой уровень структуры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>
    <p:dissolve/>
  </p:transition>
  <p:txStyles>
    <p:titleStyle/>
    <p:bodyStyle/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ru-RU" sz="4400">
                <a:latin typeface="Arial"/>
              </a:rPr>
              <a:t>Для правки текста заголовка щелкните мышью</a:t>
            </a:r>
            <a:endParaRPr/>
          </a:p>
        </p:txBody>
      </p:sp>
      <p:sp>
        <p:nvSpPr>
          <p:cNvPr id="3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pPr>
              <a:buSzPct val="45000"/>
              <a:buFont typeface="StarSymbol"/>
              <a:buChar char=""/>
            </a:pPr>
            <a:r>
              <a:rPr lang="ru-RU" sz="3200">
                <a:latin typeface="Arial"/>
              </a:rPr>
              <a:t>Для правки структуры щелкните мышью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ru-RU" sz="2800">
                <a:latin typeface="Arial"/>
              </a:rPr>
              <a:t>Второй уровень структуры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ru-RU" sz="2400">
                <a:latin typeface="Arial"/>
              </a:rPr>
              <a:t>Третий уровень структуры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ru-RU" sz="2000">
                <a:latin typeface="Arial"/>
              </a:rPr>
              <a:t>Четвёртый уровень структуры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ru-RU" sz="2000">
                <a:latin typeface="Arial"/>
              </a:rPr>
              <a:t>Пятый уровень структуры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ru-RU" sz="2000">
                <a:latin typeface="Arial"/>
              </a:rPr>
              <a:t>Шестой уровень структуры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ru-RU" sz="2000">
                <a:latin typeface="Arial"/>
              </a:rPr>
              <a:t>Седьмой уровень структуры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ransition>
    <p:dissolve/>
  </p:transition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71600" y="836712"/>
            <a:ext cx="7338869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B050"/>
                </a:solidFill>
                <a:latin typeface="Monotype Corsiva" pitchFamily="66" charset="0"/>
              </a:rPr>
              <a:t>Ознакомление с художественной литературой</a:t>
            </a:r>
          </a:p>
          <a:p>
            <a:pPr algn="ctr"/>
            <a:r>
              <a:rPr lang="ru-RU" sz="3200" b="1" dirty="0" smtClean="0">
                <a:solidFill>
                  <a:srgbClr val="00B050"/>
                </a:solidFill>
                <a:latin typeface="Monotype Corsiva" pitchFamily="66" charset="0"/>
              </a:rPr>
              <a:t>Чтение рассказа В.Ю.Драгунского </a:t>
            </a:r>
          </a:p>
          <a:p>
            <a:pPr algn="ctr"/>
            <a:r>
              <a:rPr lang="ru-RU" sz="3200" dirty="0" smtClean="0">
                <a:solidFill>
                  <a:srgbClr val="FF0000"/>
                </a:solidFill>
                <a:latin typeface="Monotype Corsiva" pitchFamily="66" charset="0"/>
              </a:rPr>
              <a:t>«Друг детства»</a:t>
            </a:r>
          </a:p>
          <a:p>
            <a:pPr algn="ctr"/>
            <a:r>
              <a:rPr lang="ru-RU" sz="3200" dirty="0" smtClean="0">
                <a:solidFill>
                  <a:srgbClr val="7030A0"/>
                </a:solidFill>
                <a:latin typeface="Monotype Corsiva" pitchFamily="66" charset="0"/>
              </a:rPr>
              <a:t>(подготовительная группа)</a:t>
            </a:r>
            <a:endParaRPr lang="ru-RU" sz="3200" dirty="0">
              <a:solidFill>
                <a:srgbClr val="7030A0"/>
              </a:solidFill>
              <a:latin typeface="Monotype Corsiva" pitchFamily="66" charset="0"/>
            </a:endParaRPr>
          </a:p>
        </p:txBody>
      </p:sp>
      <p:pic>
        <p:nvPicPr>
          <p:cNvPr id="23556" name="Picture 4" descr="http://img.espicture.ru/17/dragunskiyy-drug-detstva-kartinki-1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59832" y="2851602"/>
            <a:ext cx="3417962" cy="3000384"/>
          </a:xfrm>
          <a:prstGeom prst="rect">
            <a:avLst/>
          </a:prstGeom>
          <a:noFill/>
        </p:spPr>
      </p:pic>
      <p:pic>
        <p:nvPicPr>
          <p:cNvPr id="4" name="Друг в беде не бросит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2727" y="585332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9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810386"/>
              </p:ext>
            </p:extLst>
          </p:nvPr>
        </p:nvGraphicFramePr>
        <p:xfrm>
          <a:off x="0" y="620688"/>
          <a:ext cx="9155569" cy="804946"/>
        </p:xfrm>
        <a:graphic>
          <a:graphicData uri="http://schemas.openxmlformats.org/drawingml/2006/table">
            <a:tbl>
              <a:tblPr/>
              <a:tblGrid>
                <a:gridCol w="9155569">
                  <a:extLst>
                    <a:ext uri="{9D8B030D-6E8A-4147-A177-3AD203B41FA5}">
                      <a16:colId xmlns:a16="http://schemas.microsoft.com/office/drawing/2014/main" val="389189229"/>
                    </a:ext>
                  </a:extLst>
                </a:gridCol>
              </a:tblGrid>
              <a:tr h="80494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36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Мальчик больше всего мечтал стать врачом</a:t>
                      </a:r>
                      <a:endParaRPr lang="ru-RU" sz="3600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14611397"/>
                  </a:ext>
                </a:extLst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85596" y="1268760"/>
            <a:ext cx="3384376" cy="4813334"/>
          </a:xfrm>
          <a:prstGeom prst="rect">
            <a:avLst/>
          </a:prstGeom>
        </p:spPr>
      </p:pic>
      <p:pic>
        <p:nvPicPr>
          <p:cNvPr id="1026" name="Picture 2" descr="https://yt3.ggpht.com/a/AATXAJyj1hsA6mYXZEux1x8ucFHC_nbHjXGczKDNKw=s900-c-k-c0xffffffff-no-rj-mo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869160"/>
            <a:ext cx="1800200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97614" y="4901672"/>
            <a:ext cx="1937381" cy="1955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035877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8003502"/>
              </p:ext>
            </p:extLst>
          </p:nvPr>
        </p:nvGraphicFramePr>
        <p:xfrm>
          <a:off x="0" y="692696"/>
          <a:ext cx="9144000" cy="590995"/>
        </p:xfrm>
        <a:graphic>
          <a:graphicData uri="http://schemas.openxmlformats.org/drawingml/2006/table">
            <a:tbl>
              <a:tblPr/>
              <a:tblGrid>
                <a:gridCol w="9144000">
                  <a:extLst>
                    <a:ext uri="{9D8B030D-6E8A-4147-A177-3AD203B41FA5}">
                      <a16:colId xmlns:a16="http://schemas.microsoft.com/office/drawing/2014/main" val="45575150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6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Денис захотел вырасти и работать боксёром</a:t>
                      </a:r>
                      <a:endParaRPr lang="ru-RU" sz="3200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06663685"/>
                  </a:ext>
                </a:extLst>
              </a:tr>
            </a:tbl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87824" y="1319087"/>
            <a:ext cx="3434217" cy="475639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5031478"/>
            <a:ext cx="1804572" cy="179847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0272" y="4901014"/>
            <a:ext cx="1938696" cy="1956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341438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2837762"/>
              </p:ext>
            </p:extLst>
          </p:nvPr>
        </p:nvGraphicFramePr>
        <p:xfrm>
          <a:off x="3448" y="548680"/>
          <a:ext cx="9140552" cy="1221931"/>
        </p:xfrm>
        <a:graphic>
          <a:graphicData uri="http://schemas.openxmlformats.org/drawingml/2006/table">
            <a:tbl>
              <a:tblPr/>
              <a:tblGrid>
                <a:gridCol w="9140552">
                  <a:extLst>
                    <a:ext uri="{9D8B030D-6E8A-4147-A177-3AD203B41FA5}">
                      <a16:colId xmlns:a16="http://schemas.microsoft.com/office/drawing/2014/main" val="332526451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6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Мальчик хотел быть боксёром, чтобы зарабатывать много денег.</a:t>
                      </a:r>
                      <a:endParaRPr lang="ru-RU" sz="3200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50464812"/>
                  </a:ext>
                </a:extLst>
              </a:tr>
            </a:tbl>
          </a:graphicData>
        </a:graphic>
      </p:graphicFrame>
      <p:pic>
        <p:nvPicPr>
          <p:cNvPr id="3074" name="Picture 2" descr="https://avatars.mds.yandex.net/get-zen_doc/1821029/pub_5e566569e2d6802db02d9213_5e5781412c45d6476a507a06/scale_1200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5556" l="10000" r="99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770611"/>
            <a:ext cx="3672408" cy="4751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846" y="4962684"/>
            <a:ext cx="1804572" cy="179847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92280" y="4883429"/>
            <a:ext cx="1938696" cy="1956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661441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225830"/>
              </p:ext>
            </p:extLst>
          </p:nvPr>
        </p:nvGraphicFramePr>
        <p:xfrm>
          <a:off x="12240" y="692696"/>
          <a:ext cx="9168272" cy="630936"/>
        </p:xfrm>
        <a:graphic>
          <a:graphicData uri="http://schemas.openxmlformats.org/drawingml/2006/table">
            <a:tbl>
              <a:tblPr/>
              <a:tblGrid>
                <a:gridCol w="9168272">
                  <a:extLst>
                    <a:ext uri="{9D8B030D-6E8A-4147-A177-3AD203B41FA5}">
                      <a16:colId xmlns:a16="http://schemas.microsoft.com/office/drawing/2014/main" val="293884100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6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Мама отказалась купить боксёрскую грушу.</a:t>
                      </a:r>
                      <a:endParaRPr lang="ru-RU" sz="3200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4932383"/>
                  </a:ext>
                </a:extLst>
              </a:tr>
            </a:tbl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8496" y="1628800"/>
            <a:ext cx="5995759" cy="398718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5059524"/>
            <a:ext cx="1804572" cy="179847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6256" y="4901014"/>
            <a:ext cx="1938696" cy="1956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065413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1251105"/>
              </p:ext>
            </p:extLst>
          </p:nvPr>
        </p:nvGraphicFramePr>
        <p:xfrm>
          <a:off x="0" y="620688"/>
          <a:ext cx="9144000" cy="1261872"/>
        </p:xfrm>
        <a:graphic>
          <a:graphicData uri="http://schemas.openxmlformats.org/drawingml/2006/table">
            <a:tbl>
              <a:tblPr/>
              <a:tblGrid>
                <a:gridCol w="9144000">
                  <a:extLst>
                    <a:ext uri="{9D8B030D-6E8A-4147-A177-3AD203B41FA5}">
                      <a16:colId xmlns:a16="http://schemas.microsoft.com/office/drawing/2014/main" val="45396069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6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Папа пошёл на работу, рассмеявшись над затеей сына.</a:t>
                      </a:r>
                      <a:endParaRPr lang="ru-RU" sz="3600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17480801"/>
                  </a:ext>
                </a:extLst>
              </a:tr>
            </a:tbl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677" y="1916832"/>
            <a:ext cx="3962645" cy="396264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4725144"/>
            <a:ext cx="1804572" cy="179847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8181" y="4901014"/>
            <a:ext cx="1938696" cy="1956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421285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4717937"/>
              </p:ext>
            </p:extLst>
          </p:nvPr>
        </p:nvGraphicFramePr>
        <p:xfrm>
          <a:off x="0" y="620688"/>
          <a:ext cx="9144000" cy="1261872"/>
        </p:xfrm>
        <a:graphic>
          <a:graphicData uri="http://schemas.openxmlformats.org/drawingml/2006/table">
            <a:tbl>
              <a:tblPr/>
              <a:tblGrid>
                <a:gridCol w="9144000">
                  <a:extLst>
                    <a:ext uri="{9D8B030D-6E8A-4147-A177-3AD203B41FA5}">
                      <a16:colId xmlns:a16="http://schemas.microsoft.com/office/drawing/2014/main" val="131426159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6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Мама подсказала Дениске на чём можно развивать силу удара.</a:t>
                      </a:r>
                      <a:endParaRPr lang="ru-RU" sz="3200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23538902"/>
                  </a:ext>
                </a:extLst>
              </a:tr>
            </a:tbl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47787" y="1988840"/>
            <a:ext cx="6448425" cy="362902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5068316"/>
            <a:ext cx="1804572" cy="179847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8264" y="4909806"/>
            <a:ext cx="1938696" cy="1956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207921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2706356"/>
              </p:ext>
            </p:extLst>
          </p:nvPr>
        </p:nvGraphicFramePr>
        <p:xfrm>
          <a:off x="0" y="620688"/>
          <a:ext cx="9144000" cy="1221931"/>
        </p:xfrm>
        <a:graphic>
          <a:graphicData uri="http://schemas.openxmlformats.org/drawingml/2006/table">
            <a:tbl>
              <a:tblPr/>
              <a:tblGrid>
                <a:gridCol w="9144000">
                  <a:extLst>
                    <a:ext uri="{9D8B030D-6E8A-4147-A177-3AD203B41FA5}">
                      <a16:colId xmlns:a16="http://schemas.microsoft.com/office/drawing/2014/main" val="250638392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6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Любимой игрушкой в детстве Дениски был плюшевый зайчик.</a:t>
                      </a:r>
                      <a:endParaRPr lang="ru-RU" sz="3200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14459800"/>
                  </a:ext>
                </a:extLst>
              </a:tr>
            </a:tbl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43608" y="2060848"/>
            <a:ext cx="7361075" cy="352482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322" y="4914815"/>
            <a:ext cx="1804572" cy="179847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0272" y="4901014"/>
            <a:ext cx="1938696" cy="1956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720645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6000581"/>
              </p:ext>
            </p:extLst>
          </p:nvPr>
        </p:nvGraphicFramePr>
        <p:xfrm>
          <a:off x="-23256" y="620688"/>
          <a:ext cx="9167256" cy="1221931"/>
        </p:xfrm>
        <a:graphic>
          <a:graphicData uri="http://schemas.openxmlformats.org/drawingml/2006/table">
            <a:tbl>
              <a:tblPr/>
              <a:tblGrid>
                <a:gridCol w="9167256">
                  <a:extLst>
                    <a:ext uri="{9D8B030D-6E8A-4147-A177-3AD203B41FA5}">
                      <a16:colId xmlns:a16="http://schemas.microsoft.com/office/drawing/2014/main" val="236806052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6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Дениска отлично потренировался на плюшевом медведе.</a:t>
                      </a:r>
                      <a:endParaRPr lang="ru-RU" sz="3200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48682293"/>
                  </a:ext>
                </a:extLst>
              </a:tr>
            </a:tbl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2200" y="1988840"/>
            <a:ext cx="3096344" cy="404983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4" y="4964799"/>
            <a:ext cx="1804572" cy="179847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92280" y="4885544"/>
            <a:ext cx="1938696" cy="1956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090632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7286560"/>
              </p:ext>
            </p:extLst>
          </p:nvPr>
        </p:nvGraphicFramePr>
        <p:xfrm>
          <a:off x="0" y="620688"/>
          <a:ext cx="9144000" cy="1261872"/>
        </p:xfrm>
        <a:graphic>
          <a:graphicData uri="http://schemas.openxmlformats.org/drawingml/2006/table">
            <a:tbl>
              <a:tblPr/>
              <a:tblGrid>
                <a:gridCol w="9144000">
                  <a:extLst>
                    <a:ext uri="{9D8B030D-6E8A-4147-A177-3AD203B41FA5}">
                      <a16:colId xmlns:a16="http://schemas.microsoft.com/office/drawing/2014/main" val="400528518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6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Мальчику стало жаль что-то делать со своим мягким другом.</a:t>
                      </a:r>
                      <a:endParaRPr lang="ru-RU" sz="3200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61394024"/>
                  </a:ext>
                </a:extLst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95736" y="1988840"/>
            <a:ext cx="4988024" cy="399681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4888883"/>
            <a:ext cx="1804572" cy="179847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92280" y="4885544"/>
            <a:ext cx="1938696" cy="1956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981891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8" descr="https://ds02.infourok.ru/uploads/ex/1078/00076377-d91eb2fd/hello_html_327d79f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10" descr="https://ds02.infourok.ru/uploads/ex/1078/00076377-d91eb2fd/hello_html_327d79f5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23728" y="764704"/>
            <a:ext cx="4896544" cy="5010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910454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CustomShape 1"/>
          <p:cNvSpPr/>
          <p:nvPr/>
        </p:nvSpPr>
        <p:spPr>
          <a:xfrm>
            <a:off x="4499992" y="1073298"/>
            <a:ext cx="4314960" cy="3051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endParaRPr dirty="0"/>
          </a:p>
          <a:p>
            <a:endParaRPr dirty="0"/>
          </a:p>
          <a:p>
            <a:pPr algn="ctr">
              <a:lnSpc>
                <a:spcPct val="100000"/>
              </a:lnSpc>
            </a:pPr>
            <a:r>
              <a:rPr lang="ru-RU" sz="3200" b="1" i="1" dirty="0">
                <a:solidFill>
                  <a:srgbClr val="002060"/>
                </a:solidFill>
                <a:latin typeface="Monotype Corsiva"/>
                <a:ea typeface="MS Gothic"/>
              </a:rPr>
              <a:t>Виктор Юзефович Драгунский</a:t>
            </a:r>
            <a:endParaRPr dirty="0"/>
          </a:p>
        </p:txBody>
      </p:sp>
      <p:sp>
        <p:nvSpPr>
          <p:cNvPr id="150" name="CustomShape 2"/>
          <p:cNvSpPr/>
          <p:nvPr/>
        </p:nvSpPr>
        <p:spPr>
          <a:xfrm>
            <a:off x="4427984" y="4404710"/>
            <a:ext cx="4210920" cy="1051920"/>
          </a:xfrm>
          <a:prstGeom prst="rect">
            <a:avLst/>
          </a:prstGeom>
          <a:noFill/>
          <a:ln>
            <a:noFill/>
          </a:ln>
        </p:spPr>
        <p:txBody>
          <a:bodyPr lIns="0" tIns="25560" rIns="0" bIns="0"/>
          <a:lstStyle/>
          <a:p>
            <a:pPr>
              <a:lnSpc>
                <a:spcPct val="100000"/>
              </a:lnSpc>
            </a:pPr>
            <a:endParaRPr dirty="0"/>
          </a:p>
          <a:p>
            <a:pPr algn="ctr">
              <a:lnSpc>
                <a:spcPct val="100000"/>
              </a:lnSpc>
            </a:pPr>
            <a:r>
              <a:rPr lang="ru-RU" sz="2800" b="1" dirty="0">
                <a:solidFill>
                  <a:srgbClr val="009973"/>
                </a:solidFill>
                <a:latin typeface="Monotype Corsiva"/>
                <a:ea typeface="MS Gothic"/>
              </a:rPr>
              <a:t>30 ноября 1913 </a:t>
            </a:r>
            <a:endParaRPr dirty="0"/>
          </a:p>
          <a:p>
            <a:pPr algn="ctr">
              <a:lnSpc>
                <a:spcPct val="100000"/>
              </a:lnSpc>
            </a:pPr>
            <a:r>
              <a:rPr lang="ru-RU" sz="2800" b="1" dirty="0">
                <a:solidFill>
                  <a:srgbClr val="009973"/>
                </a:solidFill>
                <a:latin typeface="Monotype Corsiva"/>
                <a:ea typeface="MS Gothic"/>
              </a:rPr>
              <a:t>          6 мая 1972 гг.</a:t>
            </a:r>
            <a:endParaRPr dirty="0"/>
          </a:p>
        </p:txBody>
      </p:sp>
      <p:pic>
        <p:nvPicPr>
          <p:cNvPr id="151" name="Picture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72640" y="899640"/>
            <a:ext cx="3915384" cy="4977632"/>
          </a:xfrm>
          <a:prstGeom prst="rect">
            <a:avLst/>
          </a:prstGeom>
          <a:ln>
            <a:noFill/>
          </a:ln>
        </p:spPr>
      </p:pic>
      <p:sp>
        <p:nvSpPr>
          <p:cNvPr id="152" name="CustomShape 3"/>
          <p:cNvSpPr/>
          <p:nvPr/>
        </p:nvSpPr>
        <p:spPr>
          <a:xfrm>
            <a:off x="0" y="3014280"/>
            <a:ext cx="4037040" cy="4524480"/>
          </a:xfrm>
          <a:prstGeom prst="rect">
            <a:avLst/>
          </a:prstGeom>
          <a:noFill/>
          <a:ln w="9360">
            <a:noFill/>
          </a:ln>
        </p:spPr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8" descr="https://ds02.infourok.ru/uploads/ex/1078/00076377-d91eb2fd/hello_html_327d79f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10" descr="https://ds02.infourok.ru/uploads/ex/1078/00076377-d91eb2fd/hello_html_327d79f5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881" t="2806" r="3935" b="4647"/>
          <a:stretch/>
        </p:blipFill>
        <p:spPr>
          <a:xfrm>
            <a:off x="2411760" y="620688"/>
            <a:ext cx="4248472" cy="5084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785707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://www.cedim.ru/data/productsPhoto/15067/95451f7ae510fd1aa0ea9c5d5c5f19f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836712"/>
            <a:ext cx="4892402" cy="4892403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://www.cedim.ru/data/productsPhoto/15067/95451f7ae510fd1aa0ea9c5d5c5f19f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1880" y="908720"/>
            <a:ext cx="4892402" cy="4892403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043608" y="2060848"/>
            <a:ext cx="19311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B050"/>
                </a:solidFill>
                <a:latin typeface="Monotype Corsiva" pitchFamily="66" charset="0"/>
              </a:rPr>
              <a:t>Чтение </a:t>
            </a:r>
          </a:p>
          <a:p>
            <a:pPr algn="ctr"/>
            <a:r>
              <a:rPr lang="ru-RU" sz="3600" b="1" dirty="0" smtClean="0">
                <a:solidFill>
                  <a:srgbClr val="00B050"/>
                </a:solidFill>
                <a:latin typeface="Monotype Corsiva" pitchFamily="66" charset="0"/>
              </a:rPr>
              <a:t>рассказа</a:t>
            </a:r>
            <a:endParaRPr lang="ru-RU" sz="3600" b="1" dirty="0">
              <a:solidFill>
                <a:srgbClr val="00B050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1659172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656" y="908720"/>
            <a:ext cx="6120680" cy="4573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460021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1157582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5696" y="1052736"/>
            <a:ext cx="6048672" cy="46085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37962769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285</TotalTime>
  <Words>103</Words>
  <Application>Microsoft Office PowerPoint</Application>
  <PresentationFormat>Экран (4:3)</PresentationFormat>
  <Paragraphs>21</Paragraphs>
  <Slides>18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18</vt:i4>
      </vt:variant>
    </vt:vector>
  </HeadingPairs>
  <TitlesOfParts>
    <vt:vector size="27" baseType="lpstr">
      <vt:lpstr>MS Gothic</vt:lpstr>
      <vt:lpstr>Arial</vt:lpstr>
      <vt:lpstr>Calibri</vt:lpstr>
      <vt:lpstr>DejaVu Sans</vt:lpstr>
      <vt:lpstr>Monotype Corsiva</vt:lpstr>
      <vt:lpstr>StarSymbol</vt:lpstr>
      <vt:lpstr>Times New Roman</vt:lpstr>
      <vt:lpstr>Office Theme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Алена</dc:creator>
  <cp:lastModifiedBy>Юлия Амакова</cp:lastModifiedBy>
  <cp:revision>39</cp:revision>
  <dcterms:modified xsi:type="dcterms:W3CDTF">2021-11-10T08:38:35Z</dcterms:modified>
</cp:coreProperties>
</file>