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60" r:id="rId7"/>
    <p:sldId id="275" r:id="rId8"/>
    <p:sldId id="261" r:id="rId9"/>
    <p:sldId id="262" r:id="rId10"/>
    <p:sldId id="263" r:id="rId11"/>
    <p:sldId id="27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6" r:id="rId20"/>
  </p:sldIdLst>
  <p:sldSz cx="9144000" cy="6858000" type="screen4x3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20" autoAdjust="0"/>
  </p:normalViewPr>
  <p:slideViewPr>
    <p:cSldViewPr snapToGrid="0">
      <p:cViewPr>
        <p:scale>
          <a:sx n="57" d="100"/>
          <a:sy n="57" d="100"/>
        </p:scale>
        <p:origin x="-1746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0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661248"/>
            <a:ext cx="9144000" cy="1412776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студентка гр. 30-В: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Амакова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 С.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Брилко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 Ю.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610" y="2564904"/>
            <a:ext cx="9144000" cy="216024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Использование мультфильмов в трудовом воспитании старших дошкольников, как средство закрепления знаний о профессиях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Курсовая работа</a:t>
            </a:r>
            <a:r>
              <a:rPr lang="ru-RU" sz="1200" dirty="0">
                <a:latin typeface="Times New Roman"/>
                <a:ea typeface="Times New Roman"/>
              </a:rPr>
              <a:t/>
            </a:r>
            <a:br>
              <a:rPr lang="ru-RU" sz="1200" dirty="0">
                <a:latin typeface="Times New Roman"/>
                <a:ea typeface="Times New Roman"/>
              </a:rPr>
            </a:br>
            <a:endParaRPr lang="ru-RU" sz="2400" dirty="0"/>
          </a:p>
        </p:txBody>
      </p:sp>
      <p:pic>
        <p:nvPicPr>
          <p:cNvPr id="4" name="Рисунок 1" descr="Прозрач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90" y="-20907"/>
            <a:ext cx="1342465" cy="128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30732" y="198765"/>
            <a:ext cx="7668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профессиональное государственное учреждение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«Воркутинский педагогический колледж»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124744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Специальность 44.02.01- Дошкольное образование</a:t>
            </a:r>
            <a:endParaRPr lang="ru-RU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Профессиональный модульПМ.02.  Организация различных видов деятельности и общения детей.</a:t>
            </a:r>
            <a:endParaRPr lang="ru-RU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Область исследования МДК.02.02. Теоретические и методические основы организации трудовой деятельности дошкольников</a:t>
            </a:r>
            <a:endParaRPr lang="ru-RU" sz="14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623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93" y="3995990"/>
            <a:ext cx="3268207" cy="286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483" y="1193533"/>
            <a:ext cx="8701238" cy="547297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формы: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традиционные, комплексные и интегрированные занятия;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различные виды игр;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наблюдения и экскурсии (встречи со специалистами);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чтение художественной литературы;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трудовая деятельность;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экспериментальная деятельность;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решение проблемных задач и ситуаций;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развлечения (разгадывание кроссвордов, загадок);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театрализованная деятельность (ролевые проигрывания поведения в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ситуациях, имитационные упражнения);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изобразительная деятельность.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46" y="0"/>
            <a:ext cx="9127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Традиционные </a:t>
            </a:r>
            <a:r>
              <a:rPr lang="ru-RU" sz="3600" b="1" dirty="0">
                <a:solidFill>
                  <a:schemeClr val="tx2"/>
                </a:solidFill>
                <a:latin typeface="Times New Roman"/>
                <a:ea typeface="Times New Roman"/>
              </a:rPr>
              <a:t>и нетрадиционные формы работы с </a:t>
            </a:r>
            <a:r>
              <a:rPr lang="ru-RU" sz="36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воспитанниками: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3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-fotki.yandex.ru/get/9324/16969765.1a9/0_80ad6_bc6c502b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8076" y="4228030"/>
            <a:ext cx="4955156" cy="27560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4004"/>
            <a:ext cx="9144000" cy="1472667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Традиционные и нетрадиционные формы работы с воспитанниками: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8223" y="1101511"/>
            <a:ext cx="84367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Нетрадиционные формы: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творческое моделирование </a:t>
            </a: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проектирование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  <a:b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разработка и составление алгоритмов;</a:t>
            </a:r>
            <a:b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просмотр слайд-шоу, фильмов о профессии;</a:t>
            </a:r>
            <a:b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виртуальные экскурсии;</a:t>
            </a:r>
            <a:b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просмотр/создание мультфильмов о профессиях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8964488" cy="118275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мультфильмов в трудовом воспитании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410"/>
            <a:ext cx="9144000" cy="554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87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4221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8500" y="3414713"/>
            <a:ext cx="6336704" cy="1499358"/>
          </a:xfrm>
        </p:spPr>
        <p:txBody>
          <a:bodyPr>
            <a:noAutofit/>
          </a:bodyPr>
          <a:lstStyle/>
          <a:p>
            <a:r>
              <a:rPr lang="ru-RU" sz="1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1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55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01" y="4666129"/>
            <a:ext cx="4187699" cy="201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0" y="0"/>
            <a:ext cx="913892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>
              <a:spcAft>
                <a:spcPts val="0"/>
              </a:spcAft>
            </a:pPr>
            <a:r>
              <a:rPr lang="ru-RU" sz="4000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Рекомендации воспитателям:</a:t>
            </a:r>
            <a:endParaRPr lang="ru-RU" sz="3600" b="1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 indent="450850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1. Любой труд должен быть  целесообразным, необходимым, понятным, интересным, выполняться детьми с удовольствием.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pPr indent="450850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2. В процессе труда должно быть не только физические, но и умственные (условия) усилия.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pPr indent="450850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3. Труд должен способствовать познанию окружающего мира,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pPr indent="450850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открывать простор для творчества, смекалки, инициативы.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pPr indent="450850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4. Труд должен быть посильным, доступным, хорошо организованным, дозированным по объему и во времени.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pPr indent="450850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5. Необходимо учитывать особенности физического развития детей.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pPr indent="450850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6. При проведении любой формы трудовой деятельности воспитатель трудится вместе с детьми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748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-2070847"/>
            <a:ext cx="8892480" cy="6104964"/>
          </a:xfrm>
        </p:spPr>
        <p:txBody>
          <a:bodyPr>
            <a:noAutofit/>
          </a:bodyPr>
          <a:lstStyle/>
          <a:p>
            <a:pPr indent="0" algn="just">
              <a:lnSpc>
                <a:spcPct val="150000"/>
              </a:lnSpc>
              <a:buNone/>
            </a:pPr>
            <a:endParaRPr lang="ru-RU" sz="2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0" algn="just">
              <a:lnSpc>
                <a:spcPct val="150000"/>
              </a:lnSpc>
              <a:buNone/>
            </a:pPr>
            <a:endParaRPr lang="ru-RU" sz="2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0" algn="just">
              <a:lnSpc>
                <a:spcPct val="150000"/>
              </a:lnSpc>
              <a:buNone/>
            </a:pPr>
            <a:endParaRPr lang="ru-RU" sz="24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ru-RU" sz="3600" b="1" dirty="0" smtClean="0">
                <a:latin typeface="Times New Roman"/>
                <a:ea typeface="Times New Roman"/>
              </a:rPr>
              <a:t>Задачи мультсериала «НАВИГАТУМ»:</a:t>
            </a:r>
            <a:r>
              <a:rPr lang="ru-RU" sz="4000" b="1" dirty="0">
                <a:latin typeface="Times New Roman"/>
                <a:ea typeface="Times New Roman"/>
              </a:rPr>
              <a:t> </a:t>
            </a:r>
            <a:endParaRPr lang="ru-RU" sz="3600" b="1" dirty="0">
              <a:latin typeface="Times New Roman"/>
              <a:ea typeface="Times New Roman"/>
            </a:endParaRPr>
          </a:p>
          <a:p>
            <a:pPr marL="342900" lvl="0" indent="-342900">
              <a:buSzPts val="1000"/>
              <a:buNone/>
              <a:tabLst>
                <a:tab pos="-180340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1.Познакомить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малышей, дошкольников и младших школьников с разнообразием мира профессий;</a:t>
            </a:r>
            <a:endParaRPr lang="ru-RU" sz="2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>
              <a:buSzPts val="1000"/>
              <a:buNone/>
              <a:tabLst>
                <a:tab pos="-180340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2.Дать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представления о конкретном функционале профессий;</a:t>
            </a:r>
            <a:endParaRPr lang="ru-RU" sz="24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lvl="0" indent="-342900">
              <a:buSzPts val="1000"/>
              <a:buNone/>
              <a:tabLst>
                <a:tab pos="-180340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3.Сформировать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узнаваемый </a:t>
            </a: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образ профессиональной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атрибутики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buNone/>
            </a:pP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76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566" y="3698125"/>
            <a:ext cx="5358937" cy="301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22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779" y="665017"/>
            <a:ext cx="4472247" cy="61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tx2"/>
                </a:solidFill>
                <a:latin typeface="Times New Roman"/>
                <a:ea typeface="Times New Roman"/>
              </a:rPr>
              <a:t>Профессии</a:t>
            </a: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</a:rPr>
              <a:t>, которые упоминаются в мультфильмах «</a:t>
            </a:r>
            <a:r>
              <a:rPr lang="ru-RU" sz="2400" b="1" dirty="0" err="1">
                <a:solidFill>
                  <a:schemeClr val="tx2"/>
                </a:solidFill>
                <a:latin typeface="Times New Roman"/>
                <a:ea typeface="Times New Roman"/>
              </a:rPr>
              <a:t>Навигатум</a:t>
            </a: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</a:rPr>
              <a:t>. В мире Профессий»:</a:t>
            </a:r>
            <a:endParaRPr lang="ru-RU" sz="2000" b="1" dirty="0">
              <a:solidFill>
                <a:schemeClr val="tx2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11593"/>
              </p:ext>
            </p:extLst>
          </p:nvPr>
        </p:nvGraphicFramePr>
        <p:xfrm>
          <a:off x="2699792" y="1124744"/>
          <a:ext cx="4079146" cy="5468013"/>
        </p:xfrm>
        <a:graphic>
          <a:graphicData uri="http://schemas.openxmlformats.org/drawingml/2006/table">
            <a:tbl>
              <a:tblPr firstRow="1" firstCol="1" bandRow="1">
                <a:tableStyleId>{327F97BB-C833-4FB7-BDE5-3F7075034690}</a:tableStyleId>
              </a:tblPr>
              <a:tblGrid>
                <a:gridCol w="1295902"/>
                <a:gridCol w="1490848"/>
                <a:gridCol w="1292396"/>
              </a:tblGrid>
              <a:tr h="362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Машинист,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Геолог,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Сантехник,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2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Пилот,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Металлург,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Продавец,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2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Водитель,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Токарь,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Повар,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989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Врач,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Космонавт,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Таксист,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2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Полицейский,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Метеоролог,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Актриса,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2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Пожарный,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Архитектор,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Парикмахер,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66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Военный,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Дизайнер,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Охранник,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2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Кочегар,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Строитель,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Композитор,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2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Нефтяник,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Грузчик,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Режиссер,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2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Шахтер,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Водитель,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Музыкант,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40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Агроном,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Дизайнер,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Парикмахер,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2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Ветеринар,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Шахтер,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Репортер,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2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Инженер,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Электрик,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Космогеолог,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2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Крановщик,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Спортсмен,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Автомеханик,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313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Сантехник,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Солдат,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Оператор.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93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3536575"/>
            <a:ext cx="5715000" cy="3669375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Times New Roman"/>
              </a:rPr>
              <a:t>«Какая профессия у человека</a:t>
            </a:r>
            <a:r>
              <a:rPr lang="ru-RU" sz="2800" b="1" i="1" dirty="0" smtClean="0">
                <a:latin typeface="Times New Roman"/>
                <a:ea typeface="Times New Roman"/>
              </a:rPr>
              <a:t>?»</a:t>
            </a:r>
            <a:r>
              <a:rPr lang="ru-RU" sz="2800" b="1" dirty="0" smtClean="0">
                <a:latin typeface="Times New Roman"/>
                <a:ea typeface="Times New Roman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 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набору слов дети должны определить профессию человека.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000" b="1" dirty="0" smtClean="0">
                <a:latin typeface="Times New Roman"/>
                <a:ea typeface="Times New Roman"/>
              </a:rPr>
              <a:t>-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Каска, шланг, вода… (пожарный)</a:t>
            </a:r>
            <a:b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000" b="1" dirty="0" smtClean="0">
                <a:latin typeface="Times New Roman"/>
                <a:ea typeface="Times New Roman"/>
              </a:rPr>
              <a:t>-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Сцена, роль, грим… (артист)</a:t>
            </a:r>
            <a:b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000" b="1" dirty="0" smtClean="0">
                <a:latin typeface="Times New Roman"/>
                <a:ea typeface="Times New Roman"/>
              </a:rPr>
              <a:t>-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Читальный зал, книги, читатель. (библиотекарь)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389965"/>
            <a:ext cx="5378825" cy="4937760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«Конкурс загадок»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 товаров горы – Огурцы и помидоры, Кабачки, капуста, мед – Все он людям продает (продавец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285750" indent="-28575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Он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вылечит корь, и бронхит, и ангину, Пропишет пилюли нам и витамины (врач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img2.freepng.ru/20180306/pdw/kisspng-cartoon-supermarket-vector-professional-women-supermarket-salesman-5a9e5e7f01d5b4.9421035715203283190075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78271" y="0"/>
            <a:ext cx="2614910" cy="2789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https://w7.pngwing.com/pngs/652/808/png-transparent-job-free-content-profession-firefighters-painted-firefighter-ha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941" y="3630706"/>
            <a:ext cx="3046430" cy="2649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311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27" y="1"/>
            <a:ext cx="9458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5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661248"/>
            <a:ext cx="9144000" cy="1412776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студентка гр. 30-В: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Амакова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 С.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Брилко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 Ю.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610" y="2564904"/>
            <a:ext cx="9144000" cy="216024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Использование мультфильмов в трудовом воспитании старших дошкольников, как средство закрепления знаний о профессиях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Курсовая работа</a:t>
            </a:r>
            <a:r>
              <a:rPr lang="ru-RU" sz="1200" dirty="0">
                <a:latin typeface="Times New Roman"/>
                <a:ea typeface="Times New Roman"/>
              </a:rPr>
              <a:t/>
            </a:r>
            <a:br>
              <a:rPr lang="ru-RU" sz="1200" dirty="0">
                <a:latin typeface="Times New Roman"/>
                <a:ea typeface="Times New Roman"/>
              </a:rPr>
            </a:br>
            <a:endParaRPr lang="ru-RU" sz="2400" dirty="0"/>
          </a:p>
        </p:txBody>
      </p:sp>
      <p:pic>
        <p:nvPicPr>
          <p:cNvPr id="4" name="Рисунок 1" descr="Прозрач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90" y="-20907"/>
            <a:ext cx="1342465" cy="128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30732" y="198765"/>
            <a:ext cx="7668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профессиональное государственное учреждение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«Воркутинский педагогический колледж»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124744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Специальность 44.02.01- Дошкольное образование</a:t>
            </a:r>
            <a:endParaRPr lang="ru-RU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Профессиональный модульПМ.02.  Организация различных видов деятельности и общения детей.</a:t>
            </a:r>
            <a:endParaRPr lang="ru-RU" sz="1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Область исследования МДК.02.02. Теоретические и методические основы организации трудовой деятельности дошкольников</a:t>
            </a:r>
            <a:endParaRPr lang="ru-RU" sz="14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728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0768"/>
            <a:ext cx="4821859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1370" y="315426"/>
            <a:ext cx="4142630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Times New Roman"/>
              </a:rPr>
              <a:t>Трудовое воспитание </a:t>
            </a:r>
            <a:r>
              <a:rPr lang="ru-RU" sz="2200" b="1" dirty="0">
                <a:latin typeface="Times New Roman"/>
                <a:ea typeface="Times New Roman"/>
              </a:rPr>
              <a:t>– это разновидность совместной деятельности воспитателя и воспитанников, направленной на формирование у детей </a:t>
            </a:r>
            <a:r>
              <a:rPr lang="ru-RU" sz="2200" b="1" dirty="0" err="1">
                <a:latin typeface="Times New Roman"/>
                <a:ea typeface="Times New Roman"/>
              </a:rPr>
              <a:t>общетрудовых</a:t>
            </a:r>
            <a:r>
              <a:rPr lang="ru-RU" sz="2200" b="1" dirty="0">
                <a:latin typeface="Times New Roman"/>
                <a:ea typeface="Times New Roman"/>
              </a:rPr>
              <a:t> умений и навыков, психологической готовности к труду, развитие ответственности по отношению к трудовой деятельности и ее продуктам. </a:t>
            </a:r>
            <a:endParaRPr lang="ru-RU" sz="22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120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4" y="57564"/>
            <a:ext cx="2968665" cy="383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311"/>
            <a:ext cx="2880320" cy="383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912" y="2214510"/>
            <a:ext cx="2928380" cy="4221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64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0"/>
            <a:ext cx="8591550" cy="106680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Методологический аппарат</a:t>
            </a:r>
            <a:endParaRPr lang="ru-RU" sz="4800" b="1" dirty="0">
              <a:latin typeface="Times New Roman" pitchFamily="18" charset="0"/>
              <a:ea typeface="Arial Unicode MS" panose="020B0604020202020204" pitchFamily="34" charset="-128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298448"/>
            <a:ext cx="9144000" cy="5442920"/>
          </a:xfrm>
        </p:spPr>
        <p:txBody>
          <a:bodyPr>
            <a:normAutofit/>
          </a:bodyPr>
          <a:lstStyle/>
          <a:p>
            <a:pPr marL="179388" indent="1270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Объектом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исследования является: 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процесс использования мультфильмов  в трудовом воспитании старших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дошкольников.</a:t>
            </a:r>
          </a:p>
          <a:p>
            <a:pPr marL="179388" indent="12700" algn="just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Предметом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исследования являются 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мультфильмы, как средство закрепления знаний о профессиях.</a:t>
            </a:r>
          </a:p>
          <a:p>
            <a:pPr algn="just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6" name="Picture 6" descr="https://img-fotki.yandex.ru/get/9755/16969765.1dd/0_8b308_4386fadb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105799">
            <a:off x="-1620119" y="3564496"/>
            <a:ext cx="10461799" cy="4882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361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1415935"/>
            <a:ext cx="8591550" cy="5055669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Теоретически обосновать основы проблемы использования мультфильмов в трудовом воспитании старших дошкольников, как средство закрепления знаний о профессиях.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Составить методические рекомендации для воспитателей по использованию мультфильмов в трудовом воспитании старших дошкольников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Методологический аппарат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Arial Unicode MS" panose="020B0604020202020204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andia.ru/text/82/227/images/img15_3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3922" y="4405990"/>
            <a:ext cx="4131082" cy="25683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972" y="279133"/>
            <a:ext cx="8616255" cy="104514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/>
                <a:ea typeface="Times New Roman"/>
              </a:rPr>
              <a:t>Задачи </a:t>
            </a:r>
            <a:r>
              <a:rPr lang="ru-RU" sz="4000" b="1" dirty="0">
                <a:latin typeface="Times New Roman"/>
                <a:ea typeface="Times New Roman"/>
              </a:rPr>
              <a:t>трудового воспитания дошкольников: 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5503" y="1412776"/>
            <a:ext cx="9028497" cy="4937760"/>
          </a:xfrm>
        </p:spPr>
        <p:txBody>
          <a:bodyPr>
            <a:noAutofit/>
          </a:bodyPr>
          <a:lstStyle/>
          <a:p>
            <a:pPr marL="0" lvl="0" indent="355600" algn="just"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ознакомить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с трудом взрослых и воспитать уважение к нему; </a:t>
            </a:r>
          </a:p>
          <a:p>
            <a:pPr marL="0" lvl="0" indent="355600" algn="just"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обучить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простейшим трудовым умениям и навыкам; воспитать интерес к труду, трудолюбие и самостоятельность; </a:t>
            </a:r>
          </a:p>
          <a:p>
            <a:pPr marL="0" lvl="0" indent="355600" algn="just">
              <a:buNone/>
            </a:pPr>
            <a:r>
              <a:rPr lang="ru-RU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сформировать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общественно-направленные мотивы труда, умение трудиться в коллективе и для коллектива. </a:t>
            </a:r>
          </a:p>
          <a:p>
            <a:pPr>
              <a:lnSpc>
                <a:spcPct val="125000"/>
              </a:lnSpc>
            </a:pPr>
            <a:endParaRPr lang="ru-RU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3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391" y="5522258"/>
            <a:ext cx="2876550" cy="1066801"/>
          </a:xfrm>
        </p:spPr>
        <p:txBody>
          <a:bodyPr/>
          <a:lstStyle/>
          <a:p>
            <a:r>
              <a:rPr lang="ru-RU" dirty="0" smtClean="0"/>
              <a:t>Е. А. Климов</a:t>
            </a:r>
            <a:endParaRPr lang="ru-RU" dirty="0"/>
          </a:p>
        </p:txBody>
      </p:sp>
      <p:pic>
        <p:nvPicPr>
          <p:cNvPr id="31746" name="Picture 2" descr="https://fb.ru/misc/i/gallery/60899/30393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834" y="218514"/>
            <a:ext cx="4053354" cy="578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s://tovievich.ru/uploads/posts/2019-08/1565638483_chistyako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3366" y="257735"/>
            <a:ext cx="3953436" cy="5699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15486" y="5576047"/>
            <a:ext cx="3584762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rPr>
              <a:t>С. Н. Чистякова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Tung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600" y="0"/>
            <a:ext cx="8591550" cy="2580249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Профессия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(от лат. «</a:t>
            </a:r>
            <a:r>
              <a:rPr lang="ru-RU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profiteer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- объявляю своим делом) трудовая деятельность, непосредственно требующая особой подготовки и являющаяся источником средств к существования.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77" y="2613412"/>
            <a:ext cx="5785698" cy="411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29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84" y="-391807"/>
            <a:ext cx="9144001" cy="799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49381"/>
            <a:ext cx="8741002" cy="6112042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ru-RU" sz="4000" b="1" dirty="0" smtClean="0">
                <a:latin typeface="Times New Roman"/>
                <a:ea typeface="Times New Roman"/>
              </a:rPr>
              <a:t>Профессия многозначна и обозначает следующий ряд:</a:t>
            </a:r>
            <a:endParaRPr lang="ru-RU" sz="4000" b="1" dirty="0">
              <a:latin typeface="Times New Roman"/>
              <a:ea typeface="Times New Roman"/>
            </a:endParaRPr>
          </a:p>
          <a:p>
            <a:pPr marL="85725" indent="450850" algn="just">
              <a:lnSpc>
                <a:spcPct val="110000"/>
              </a:lnSpc>
              <a:buNone/>
            </a:pPr>
            <a:r>
              <a:rPr lang="ru-RU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-реальность</a:t>
            </a: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</a:rPr>
              <a:t>, которую творчески формирует сам человек. </a:t>
            </a:r>
            <a:endParaRPr lang="ru-RU" sz="32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85725" indent="450850" algn="just">
              <a:lnSpc>
                <a:spcPct val="110000"/>
              </a:lnSpc>
              <a:buNone/>
            </a:pPr>
            <a:r>
              <a:rPr lang="ru-RU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-область </a:t>
            </a: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</a:rPr>
              <a:t>применения сил; </a:t>
            </a:r>
            <a:endParaRPr lang="ru-RU" sz="32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85725" indent="450850" algn="just">
              <a:lnSpc>
                <a:spcPct val="110000"/>
              </a:lnSpc>
              <a:buNone/>
            </a:pPr>
            <a:r>
              <a:rPr lang="ru-RU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-занятие </a:t>
            </a: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</a:rPr>
              <a:t>и сфера выражения личности; </a:t>
            </a:r>
            <a:endParaRPr lang="ru-RU" sz="32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85725" indent="450850" algn="just">
              <a:lnSpc>
                <a:spcPct val="110000"/>
              </a:lnSpc>
              <a:buNone/>
            </a:pPr>
            <a:r>
              <a:rPr lang="ru-RU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-система </a:t>
            </a: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</a:rPr>
              <a:t>исторически развивающая; </a:t>
            </a:r>
            <a:endParaRPr lang="ru-RU" sz="32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85725" indent="450850" algn="just">
              <a:lnSpc>
                <a:spcPct val="110000"/>
              </a:lnSpc>
              <a:buNone/>
            </a:pPr>
            <a:r>
              <a:rPr lang="ru-RU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-социум </a:t>
            </a:r>
            <a:r>
              <a:rPr lang="ru-RU" sz="3600" b="1" dirty="0">
                <a:solidFill>
                  <a:srgbClr val="000000"/>
                </a:solidFill>
                <a:latin typeface="Times New Roman"/>
                <a:ea typeface="Times New Roman"/>
              </a:rPr>
              <a:t>людей; </a:t>
            </a:r>
            <a:endParaRPr lang="ru-RU" sz="3200" b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429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535</Words>
  <Application>Microsoft Office PowerPoint</Application>
  <PresentationFormat>Экран (4:3)</PresentationFormat>
  <Paragraphs>106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Soho</vt:lpstr>
      <vt:lpstr>Использование мультфильмов в трудовом воспитании старших дошкольников, как средство закрепления знаний о профессиях    Курсовая работа </vt:lpstr>
      <vt:lpstr>Презентация PowerPoint</vt:lpstr>
      <vt:lpstr>Презентация PowerPoint</vt:lpstr>
      <vt:lpstr>Методологический аппарат</vt:lpstr>
      <vt:lpstr>Задачи: 1. Теоретически обосновать основы проблемы использования мультфильмов в трудовом воспитании старших дошкольников, как средство закрепления знаний о профессиях. 2. Составить методические рекомендации для воспитателей по использованию мультфильмов в трудовом воспитании старших дошкольников </vt:lpstr>
      <vt:lpstr>Задачи трудового воспитания дошкольников: </vt:lpstr>
      <vt:lpstr>Е. А. Климов</vt:lpstr>
      <vt:lpstr>Профессия – (от лат. «profiteer» - объявляю своим делом) трудовая деятельность, непосредственно требующая особой подготовки и являющаяся источником средств к существования. </vt:lpstr>
      <vt:lpstr>Презентация PowerPoint</vt:lpstr>
      <vt:lpstr> Традиционные формы:  - традиционные, комплексные и интегрированные занятия; - различные виды игр; - наблюдения и экскурсии (встречи со специалистами); - чтение художественной литературы; - трудовая деятельность; - экспериментальная деятельность; - решение проблемных задач и ситуаций; - развлечения (разгадывание кроссвордов, загадок); - театрализованная деятельность (ролевые проигрывания поведения в различных ситуациях, имитационные упражнения); - изобразительная деятельность.   </vt:lpstr>
      <vt:lpstr>Традиционные и нетрадиционные формы работы с воспитанниками: </vt:lpstr>
      <vt:lpstr>Роль мультфильмов в трудовом воспитании</vt:lpstr>
      <vt:lpstr>ВЫВОД</vt:lpstr>
      <vt:lpstr>Презентация PowerPoint</vt:lpstr>
      <vt:lpstr>Презентация PowerPoint</vt:lpstr>
      <vt:lpstr>Презентация PowerPoint</vt:lpstr>
      <vt:lpstr>«Какая профессия у человека?» По набору слов дети должны определить профессию человека. - Каска, шланг, вода… (пожарный) - Сцена, роль, грим… (артист) - Читальный зал, книги, читатель. (библиотекарь)   </vt:lpstr>
      <vt:lpstr>Презентация PowerPoint</vt:lpstr>
      <vt:lpstr>Использование мультфильмов в трудовом воспитании старших дошкольников, как средство закрепления знаний о профессиях    Курсовая работа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мультфильмов в трудовом воспитании старших дошкольников, как средство закрепления знаний о профессиях    Курсовая работа </dc:title>
  <cp:lastModifiedBy>трпавап гнеке</cp:lastModifiedBy>
  <cp:revision>17</cp:revision>
  <dcterms:modified xsi:type="dcterms:W3CDTF">2020-12-11T16:16:07Z</dcterms:modified>
</cp:coreProperties>
</file>